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15" r:id="rId5"/>
    <p:sldId id="266" r:id="rId6"/>
    <p:sldId id="312" r:id="rId7"/>
    <p:sldId id="309" r:id="rId8"/>
    <p:sldId id="256" r:id="rId9"/>
    <p:sldId id="317" r:id="rId10"/>
    <p:sldId id="310" r:id="rId11"/>
    <p:sldId id="305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343834-B612-4C1F-9395-F8F5D65A4561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87CE68A3-C8A1-464D-B35F-591AE014BD11}">
      <dgm:prSet phldrT="[Текст]" custT="1"/>
      <dgm:spPr/>
      <dgm:t>
        <a:bodyPr/>
        <a:lstStyle/>
        <a:p>
          <a:r>
            <a:rPr lang="ru-KZ" sz="1400" b="1" dirty="0"/>
            <a:t>Полная</a:t>
          </a:r>
          <a:endParaRPr lang="ru-KZ" sz="1400" dirty="0"/>
        </a:p>
      </dgm:t>
    </dgm:pt>
    <dgm:pt modelId="{7F45E8D0-DDAA-411A-B416-4585F7A42A8D}" type="parTrans" cxnId="{4BF9618E-B8A2-4FB5-AC60-C2891D32C805}">
      <dgm:prSet/>
      <dgm:spPr/>
      <dgm:t>
        <a:bodyPr/>
        <a:lstStyle/>
        <a:p>
          <a:endParaRPr lang="ru-KZ" sz="1400"/>
        </a:p>
      </dgm:t>
    </dgm:pt>
    <dgm:pt modelId="{00F8E298-6097-4987-AE6E-7BD57A8825F8}" type="sibTrans" cxnId="{4BF9618E-B8A2-4FB5-AC60-C2891D32C805}">
      <dgm:prSet custT="1"/>
      <dgm:spPr/>
      <dgm:t>
        <a:bodyPr/>
        <a:lstStyle/>
        <a:p>
          <a:endParaRPr lang="ru-KZ" sz="1400"/>
        </a:p>
      </dgm:t>
    </dgm:pt>
    <dgm:pt modelId="{5277C0B2-8620-4FB8-B1A4-5CD38F8CC012}">
      <dgm:prSet phldrT="[Текст]" custT="1"/>
      <dgm:spPr/>
      <dgm:t>
        <a:bodyPr/>
        <a:lstStyle/>
        <a:p>
          <a:r>
            <a:rPr lang="ru-KZ" sz="1400" b="1" dirty="0"/>
            <a:t>Частичная</a:t>
          </a:r>
          <a:endParaRPr lang="ru-KZ" sz="1400" dirty="0"/>
        </a:p>
      </dgm:t>
    </dgm:pt>
    <dgm:pt modelId="{DA2E785A-CCA5-4362-93A1-BBC3A63F0301}" type="parTrans" cxnId="{0952DB5E-95FE-49E1-B223-F24F4EC89FFA}">
      <dgm:prSet/>
      <dgm:spPr/>
      <dgm:t>
        <a:bodyPr/>
        <a:lstStyle/>
        <a:p>
          <a:endParaRPr lang="ru-KZ" sz="1400"/>
        </a:p>
      </dgm:t>
    </dgm:pt>
    <dgm:pt modelId="{5B03A9C0-0597-4881-A04A-1DF18ADB264F}" type="sibTrans" cxnId="{0952DB5E-95FE-49E1-B223-F24F4EC89FFA}">
      <dgm:prSet custT="1"/>
      <dgm:spPr/>
      <dgm:t>
        <a:bodyPr/>
        <a:lstStyle/>
        <a:p>
          <a:endParaRPr lang="ru-KZ" sz="1400"/>
        </a:p>
      </dgm:t>
    </dgm:pt>
    <dgm:pt modelId="{8702C262-256A-49EA-B7B0-1044E0CF51EE}">
      <dgm:prSet phldrT="[Текст]" custT="1"/>
      <dgm:spPr/>
      <dgm:t>
        <a:bodyPr/>
        <a:lstStyle/>
        <a:p>
          <a:r>
            <a:rPr lang="ru-KZ" sz="1400" b="1" dirty="0"/>
            <a:t>Транзитивная</a:t>
          </a:r>
          <a:endParaRPr lang="ru-KZ" sz="1400" dirty="0"/>
        </a:p>
      </dgm:t>
    </dgm:pt>
    <dgm:pt modelId="{B7F004AA-7060-438A-9C9B-12FE53993C8C}" type="parTrans" cxnId="{2D5CEC19-20ED-4B1A-B154-9B964B570F32}">
      <dgm:prSet/>
      <dgm:spPr/>
      <dgm:t>
        <a:bodyPr/>
        <a:lstStyle/>
        <a:p>
          <a:endParaRPr lang="ru-KZ" sz="1400"/>
        </a:p>
      </dgm:t>
    </dgm:pt>
    <dgm:pt modelId="{EB24DC38-EAB2-4D56-8D2A-97B5290A6740}" type="sibTrans" cxnId="{2D5CEC19-20ED-4B1A-B154-9B964B570F32}">
      <dgm:prSet custT="1"/>
      <dgm:spPr/>
      <dgm:t>
        <a:bodyPr/>
        <a:lstStyle/>
        <a:p>
          <a:endParaRPr lang="ru-KZ" sz="1400"/>
        </a:p>
      </dgm:t>
    </dgm:pt>
    <dgm:pt modelId="{4305AECF-8B0D-4DC6-9B29-BB469B37E434}" type="pres">
      <dgm:prSet presAssocID="{04343834-B612-4C1F-9395-F8F5D65A4561}" presName="Name0" presStyleCnt="0">
        <dgm:presLayoutVars>
          <dgm:chMax/>
          <dgm:chPref/>
          <dgm:dir/>
          <dgm:animLvl val="lvl"/>
        </dgm:presLayoutVars>
      </dgm:prSet>
      <dgm:spPr/>
    </dgm:pt>
    <dgm:pt modelId="{F529D5F9-DF5F-4920-8666-BA4D6EED90D2}" type="pres">
      <dgm:prSet presAssocID="{87CE68A3-C8A1-464D-B35F-591AE014BD11}" presName="composite" presStyleCnt="0"/>
      <dgm:spPr/>
    </dgm:pt>
    <dgm:pt modelId="{D2AEEB1F-E48A-4C37-AB0D-6CC6B6FEB847}" type="pres">
      <dgm:prSet presAssocID="{87CE68A3-C8A1-464D-B35F-591AE014BD11}" presName="Parent1" presStyleLbl="node1" presStyleIdx="0" presStyleCnt="6" custScaleX="119092">
        <dgm:presLayoutVars>
          <dgm:chMax val="1"/>
          <dgm:chPref val="1"/>
          <dgm:bulletEnabled val="1"/>
        </dgm:presLayoutVars>
      </dgm:prSet>
      <dgm:spPr/>
    </dgm:pt>
    <dgm:pt modelId="{0F99E69A-2DC2-40B9-B07D-3FA20438329A}" type="pres">
      <dgm:prSet presAssocID="{87CE68A3-C8A1-464D-B35F-591AE014BD11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79737FF9-49AF-4F1C-81D4-08AFDF340760}" type="pres">
      <dgm:prSet presAssocID="{87CE68A3-C8A1-464D-B35F-591AE014BD11}" presName="BalanceSpacing" presStyleCnt="0"/>
      <dgm:spPr/>
    </dgm:pt>
    <dgm:pt modelId="{0A68DAB4-1D73-4605-89AF-AD914D10AFF3}" type="pres">
      <dgm:prSet presAssocID="{87CE68A3-C8A1-464D-B35F-591AE014BD11}" presName="BalanceSpacing1" presStyleCnt="0"/>
      <dgm:spPr/>
    </dgm:pt>
    <dgm:pt modelId="{FE3E9868-A56A-4FCF-8BE5-28776D194EEB}" type="pres">
      <dgm:prSet presAssocID="{00F8E298-6097-4987-AE6E-7BD57A8825F8}" presName="Accent1Text" presStyleLbl="node1" presStyleIdx="1" presStyleCnt="6"/>
      <dgm:spPr/>
    </dgm:pt>
    <dgm:pt modelId="{F85CF161-19D1-41F2-BB10-04EF9CB3FD2C}" type="pres">
      <dgm:prSet presAssocID="{00F8E298-6097-4987-AE6E-7BD57A8825F8}" presName="spaceBetweenRectangles" presStyleCnt="0"/>
      <dgm:spPr/>
    </dgm:pt>
    <dgm:pt modelId="{CD594B70-D698-4447-AFF6-A9785A4E66D3}" type="pres">
      <dgm:prSet presAssocID="{5277C0B2-8620-4FB8-B1A4-5CD38F8CC012}" presName="composite" presStyleCnt="0"/>
      <dgm:spPr/>
    </dgm:pt>
    <dgm:pt modelId="{E58C15E7-A1E0-4C5A-A014-7484FB5D643C}" type="pres">
      <dgm:prSet presAssocID="{5277C0B2-8620-4FB8-B1A4-5CD38F8CC012}" presName="Parent1" presStyleLbl="node1" presStyleIdx="2" presStyleCnt="6" custScaleX="157574" custLinFactNeighborX="-18565">
        <dgm:presLayoutVars>
          <dgm:chMax val="1"/>
          <dgm:chPref val="1"/>
          <dgm:bulletEnabled val="1"/>
        </dgm:presLayoutVars>
      </dgm:prSet>
      <dgm:spPr/>
    </dgm:pt>
    <dgm:pt modelId="{2902331F-8AAD-42FC-829E-D13034DA2751}" type="pres">
      <dgm:prSet presAssocID="{5277C0B2-8620-4FB8-B1A4-5CD38F8CC012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63AC4407-8296-42D4-AE08-81161238003B}" type="pres">
      <dgm:prSet presAssocID="{5277C0B2-8620-4FB8-B1A4-5CD38F8CC012}" presName="BalanceSpacing" presStyleCnt="0"/>
      <dgm:spPr/>
    </dgm:pt>
    <dgm:pt modelId="{82DAAA3E-AB11-414C-9A27-DA3B8C21C2D9}" type="pres">
      <dgm:prSet presAssocID="{5277C0B2-8620-4FB8-B1A4-5CD38F8CC012}" presName="BalanceSpacing1" presStyleCnt="0"/>
      <dgm:spPr/>
    </dgm:pt>
    <dgm:pt modelId="{B8D35F03-841A-46D7-8332-9A64E957FE26}" type="pres">
      <dgm:prSet presAssocID="{5B03A9C0-0597-4881-A04A-1DF18ADB264F}" presName="Accent1Text" presStyleLbl="node1" presStyleIdx="3" presStyleCnt="6"/>
      <dgm:spPr/>
    </dgm:pt>
    <dgm:pt modelId="{0D85727C-A861-49B4-BC72-CACA352F1242}" type="pres">
      <dgm:prSet presAssocID="{5B03A9C0-0597-4881-A04A-1DF18ADB264F}" presName="spaceBetweenRectangles" presStyleCnt="0"/>
      <dgm:spPr/>
    </dgm:pt>
    <dgm:pt modelId="{3B6FF19C-A30C-4FCB-8FCD-476C71611F48}" type="pres">
      <dgm:prSet presAssocID="{8702C262-256A-49EA-B7B0-1044E0CF51EE}" presName="composite" presStyleCnt="0"/>
      <dgm:spPr/>
    </dgm:pt>
    <dgm:pt modelId="{9BB5986F-BB58-4C65-8B7E-11B014EED15C}" type="pres">
      <dgm:prSet presAssocID="{8702C262-256A-49EA-B7B0-1044E0CF51EE}" presName="Parent1" presStyleLbl="node1" presStyleIdx="4" presStyleCnt="6" custScaleX="199236" custLinFactNeighborX="24432">
        <dgm:presLayoutVars>
          <dgm:chMax val="1"/>
          <dgm:chPref val="1"/>
          <dgm:bulletEnabled val="1"/>
        </dgm:presLayoutVars>
      </dgm:prSet>
      <dgm:spPr/>
    </dgm:pt>
    <dgm:pt modelId="{88AA500B-7B28-4842-BE28-79C4AD8EE485}" type="pres">
      <dgm:prSet presAssocID="{8702C262-256A-49EA-B7B0-1044E0CF51EE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D13A6B83-FA1C-4241-82B4-DB09841B69DB}" type="pres">
      <dgm:prSet presAssocID="{8702C262-256A-49EA-B7B0-1044E0CF51EE}" presName="BalanceSpacing" presStyleCnt="0"/>
      <dgm:spPr/>
    </dgm:pt>
    <dgm:pt modelId="{EB4FB930-27A4-4F12-89F9-D44F9DBB2031}" type="pres">
      <dgm:prSet presAssocID="{8702C262-256A-49EA-B7B0-1044E0CF51EE}" presName="BalanceSpacing1" presStyleCnt="0"/>
      <dgm:spPr/>
    </dgm:pt>
    <dgm:pt modelId="{06D6BDA5-3752-4D67-AF75-4662B33BE426}" type="pres">
      <dgm:prSet presAssocID="{EB24DC38-EAB2-4D56-8D2A-97B5290A6740}" presName="Accent1Text" presStyleLbl="node1" presStyleIdx="5" presStyleCnt="6"/>
      <dgm:spPr/>
    </dgm:pt>
  </dgm:ptLst>
  <dgm:cxnLst>
    <dgm:cxn modelId="{2D5CEC19-20ED-4B1A-B154-9B964B570F32}" srcId="{04343834-B612-4C1F-9395-F8F5D65A4561}" destId="{8702C262-256A-49EA-B7B0-1044E0CF51EE}" srcOrd="2" destOrd="0" parTransId="{B7F004AA-7060-438A-9C9B-12FE53993C8C}" sibTransId="{EB24DC38-EAB2-4D56-8D2A-97B5290A6740}"/>
    <dgm:cxn modelId="{6CA41C1F-2F98-4CFD-AA82-A70AD9C0453B}" type="presOf" srcId="{04343834-B612-4C1F-9395-F8F5D65A4561}" destId="{4305AECF-8B0D-4DC6-9B29-BB469B37E434}" srcOrd="0" destOrd="0" presId="urn:microsoft.com/office/officeart/2008/layout/AlternatingHexagons"/>
    <dgm:cxn modelId="{0952DB5E-95FE-49E1-B223-F24F4EC89FFA}" srcId="{04343834-B612-4C1F-9395-F8F5D65A4561}" destId="{5277C0B2-8620-4FB8-B1A4-5CD38F8CC012}" srcOrd="1" destOrd="0" parTransId="{DA2E785A-CCA5-4362-93A1-BBC3A63F0301}" sibTransId="{5B03A9C0-0597-4881-A04A-1DF18ADB264F}"/>
    <dgm:cxn modelId="{3CBBBF7D-47EC-4524-8EAB-393544D7DE42}" type="presOf" srcId="{5277C0B2-8620-4FB8-B1A4-5CD38F8CC012}" destId="{E58C15E7-A1E0-4C5A-A014-7484FB5D643C}" srcOrd="0" destOrd="0" presId="urn:microsoft.com/office/officeart/2008/layout/AlternatingHexagons"/>
    <dgm:cxn modelId="{E0DDDD87-120D-4951-87F6-A7D9D23EA089}" type="presOf" srcId="{5B03A9C0-0597-4881-A04A-1DF18ADB264F}" destId="{B8D35F03-841A-46D7-8332-9A64E957FE26}" srcOrd="0" destOrd="0" presId="urn:microsoft.com/office/officeart/2008/layout/AlternatingHexagons"/>
    <dgm:cxn modelId="{4BF9618E-B8A2-4FB5-AC60-C2891D32C805}" srcId="{04343834-B612-4C1F-9395-F8F5D65A4561}" destId="{87CE68A3-C8A1-464D-B35F-591AE014BD11}" srcOrd="0" destOrd="0" parTransId="{7F45E8D0-DDAA-411A-B416-4585F7A42A8D}" sibTransId="{00F8E298-6097-4987-AE6E-7BD57A8825F8}"/>
    <dgm:cxn modelId="{A1C37BD4-6EC6-4C36-916B-6E866ED81439}" type="presOf" srcId="{87CE68A3-C8A1-464D-B35F-591AE014BD11}" destId="{D2AEEB1F-E48A-4C37-AB0D-6CC6B6FEB847}" srcOrd="0" destOrd="0" presId="urn:microsoft.com/office/officeart/2008/layout/AlternatingHexagons"/>
    <dgm:cxn modelId="{D4DE77EA-1AEF-402C-A198-A3912DF7F3B5}" type="presOf" srcId="{00F8E298-6097-4987-AE6E-7BD57A8825F8}" destId="{FE3E9868-A56A-4FCF-8BE5-28776D194EEB}" srcOrd="0" destOrd="0" presId="urn:microsoft.com/office/officeart/2008/layout/AlternatingHexagons"/>
    <dgm:cxn modelId="{DEF3D1F2-3A6F-4893-AE1C-B801FF0E0ABF}" type="presOf" srcId="{EB24DC38-EAB2-4D56-8D2A-97B5290A6740}" destId="{06D6BDA5-3752-4D67-AF75-4662B33BE426}" srcOrd="0" destOrd="0" presId="urn:microsoft.com/office/officeart/2008/layout/AlternatingHexagons"/>
    <dgm:cxn modelId="{A3FABEF7-6727-4EBD-AE10-4B00D96F0FF1}" type="presOf" srcId="{8702C262-256A-49EA-B7B0-1044E0CF51EE}" destId="{9BB5986F-BB58-4C65-8B7E-11B014EED15C}" srcOrd="0" destOrd="0" presId="urn:microsoft.com/office/officeart/2008/layout/AlternatingHexagons"/>
    <dgm:cxn modelId="{05CF9C7B-2922-41A2-AEC3-8105B291E550}" type="presParOf" srcId="{4305AECF-8B0D-4DC6-9B29-BB469B37E434}" destId="{F529D5F9-DF5F-4920-8666-BA4D6EED90D2}" srcOrd="0" destOrd="0" presId="urn:microsoft.com/office/officeart/2008/layout/AlternatingHexagons"/>
    <dgm:cxn modelId="{2BCC0934-5899-401F-9199-099216A90D9C}" type="presParOf" srcId="{F529D5F9-DF5F-4920-8666-BA4D6EED90D2}" destId="{D2AEEB1F-E48A-4C37-AB0D-6CC6B6FEB847}" srcOrd="0" destOrd="0" presId="urn:microsoft.com/office/officeart/2008/layout/AlternatingHexagons"/>
    <dgm:cxn modelId="{6687FFF8-2FD3-4C86-B118-CCB3B5269184}" type="presParOf" srcId="{F529D5F9-DF5F-4920-8666-BA4D6EED90D2}" destId="{0F99E69A-2DC2-40B9-B07D-3FA20438329A}" srcOrd="1" destOrd="0" presId="urn:microsoft.com/office/officeart/2008/layout/AlternatingHexagons"/>
    <dgm:cxn modelId="{21395B55-61FB-47F1-B045-F9A3EE7D6130}" type="presParOf" srcId="{F529D5F9-DF5F-4920-8666-BA4D6EED90D2}" destId="{79737FF9-49AF-4F1C-81D4-08AFDF340760}" srcOrd="2" destOrd="0" presId="urn:microsoft.com/office/officeart/2008/layout/AlternatingHexagons"/>
    <dgm:cxn modelId="{EF09BECD-9BBD-4EFA-9728-392B2FB4E764}" type="presParOf" srcId="{F529D5F9-DF5F-4920-8666-BA4D6EED90D2}" destId="{0A68DAB4-1D73-4605-89AF-AD914D10AFF3}" srcOrd="3" destOrd="0" presId="urn:microsoft.com/office/officeart/2008/layout/AlternatingHexagons"/>
    <dgm:cxn modelId="{ECFF57BC-C333-47F6-B7EC-EC53F1477A40}" type="presParOf" srcId="{F529D5F9-DF5F-4920-8666-BA4D6EED90D2}" destId="{FE3E9868-A56A-4FCF-8BE5-28776D194EEB}" srcOrd="4" destOrd="0" presId="urn:microsoft.com/office/officeart/2008/layout/AlternatingHexagons"/>
    <dgm:cxn modelId="{3D624240-0F91-4FEA-A0DD-8CAFD6BDB208}" type="presParOf" srcId="{4305AECF-8B0D-4DC6-9B29-BB469B37E434}" destId="{F85CF161-19D1-41F2-BB10-04EF9CB3FD2C}" srcOrd="1" destOrd="0" presId="urn:microsoft.com/office/officeart/2008/layout/AlternatingHexagons"/>
    <dgm:cxn modelId="{8B905580-B515-4FFE-B9BA-C6422D9A4764}" type="presParOf" srcId="{4305AECF-8B0D-4DC6-9B29-BB469B37E434}" destId="{CD594B70-D698-4447-AFF6-A9785A4E66D3}" srcOrd="2" destOrd="0" presId="urn:microsoft.com/office/officeart/2008/layout/AlternatingHexagons"/>
    <dgm:cxn modelId="{CB144F92-1D5C-47EB-9BBE-5AF3F0BD0B2B}" type="presParOf" srcId="{CD594B70-D698-4447-AFF6-A9785A4E66D3}" destId="{E58C15E7-A1E0-4C5A-A014-7484FB5D643C}" srcOrd="0" destOrd="0" presId="urn:microsoft.com/office/officeart/2008/layout/AlternatingHexagons"/>
    <dgm:cxn modelId="{8A406607-0FD1-4C0A-98F5-AD984FBF2309}" type="presParOf" srcId="{CD594B70-D698-4447-AFF6-A9785A4E66D3}" destId="{2902331F-8AAD-42FC-829E-D13034DA2751}" srcOrd="1" destOrd="0" presId="urn:microsoft.com/office/officeart/2008/layout/AlternatingHexagons"/>
    <dgm:cxn modelId="{BE64E3D5-9B8F-4FCC-B304-7B57CA7C0287}" type="presParOf" srcId="{CD594B70-D698-4447-AFF6-A9785A4E66D3}" destId="{63AC4407-8296-42D4-AE08-81161238003B}" srcOrd="2" destOrd="0" presId="urn:microsoft.com/office/officeart/2008/layout/AlternatingHexagons"/>
    <dgm:cxn modelId="{FC46AAAE-EEEB-40FA-80C4-55F7B61510BD}" type="presParOf" srcId="{CD594B70-D698-4447-AFF6-A9785A4E66D3}" destId="{82DAAA3E-AB11-414C-9A27-DA3B8C21C2D9}" srcOrd="3" destOrd="0" presId="urn:microsoft.com/office/officeart/2008/layout/AlternatingHexagons"/>
    <dgm:cxn modelId="{DFFA0BA4-2A92-4C42-B94F-8A5ADA9CD5D1}" type="presParOf" srcId="{CD594B70-D698-4447-AFF6-A9785A4E66D3}" destId="{B8D35F03-841A-46D7-8332-9A64E957FE26}" srcOrd="4" destOrd="0" presId="urn:microsoft.com/office/officeart/2008/layout/AlternatingHexagons"/>
    <dgm:cxn modelId="{2A9AF33F-D0E8-42AA-83C8-C5F7C379D190}" type="presParOf" srcId="{4305AECF-8B0D-4DC6-9B29-BB469B37E434}" destId="{0D85727C-A861-49B4-BC72-CACA352F1242}" srcOrd="3" destOrd="0" presId="urn:microsoft.com/office/officeart/2008/layout/AlternatingHexagons"/>
    <dgm:cxn modelId="{C8FB687A-C305-4737-8DC3-049AAFA526D7}" type="presParOf" srcId="{4305AECF-8B0D-4DC6-9B29-BB469B37E434}" destId="{3B6FF19C-A30C-4FCB-8FCD-476C71611F48}" srcOrd="4" destOrd="0" presId="urn:microsoft.com/office/officeart/2008/layout/AlternatingHexagons"/>
    <dgm:cxn modelId="{17BA4D28-EA63-465A-B795-1ED26C2D67C3}" type="presParOf" srcId="{3B6FF19C-A30C-4FCB-8FCD-476C71611F48}" destId="{9BB5986F-BB58-4C65-8B7E-11B014EED15C}" srcOrd="0" destOrd="0" presId="urn:microsoft.com/office/officeart/2008/layout/AlternatingHexagons"/>
    <dgm:cxn modelId="{2232FC5A-EDED-418E-9143-AF1B1D461406}" type="presParOf" srcId="{3B6FF19C-A30C-4FCB-8FCD-476C71611F48}" destId="{88AA500B-7B28-4842-BE28-79C4AD8EE485}" srcOrd="1" destOrd="0" presId="urn:microsoft.com/office/officeart/2008/layout/AlternatingHexagons"/>
    <dgm:cxn modelId="{88B3ED2C-E223-476D-A180-19CE832AFE70}" type="presParOf" srcId="{3B6FF19C-A30C-4FCB-8FCD-476C71611F48}" destId="{D13A6B83-FA1C-4241-82B4-DB09841B69DB}" srcOrd="2" destOrd="0" presId="urn:microsoft.com/office/officeart/2008/layout/AlternatingHexagons"/>
    <dgm:cxn modelId="{40570972-B0BC-4FE2-A21F-D8672B7FBCEA}" type="presParOf" srcId="{3B6FF19C-A30C-4FCB-8FCD-476C71611F48}" destId="{EB4FB930-27A4-4F12-89F9-D44F9DBB2031}" srcOrd="3" destOrd="0" presId="urn:microsoft.com/office/officeart/2008/layout/AlternatingHexagons"/>
    <dgm:cxn modelId="{A3AD27F9-10CA-4282-AE7E-9BF3D0C8D26A}" type="presParOf" srcId="{3B6FF19C-A30C-4FCB-8FCD-476C71611F48}" destId="{06D6BDA5-3752-4D67-AF75-4662B33BE426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AEEB1F-E48A-4C37-AB0D-6CC6B6FEB847}">
      <dsp:nvSpPr>
        <dsp:cNvPr id="0" name=""/>
        <dsp:cNvSpPr/>
      </dsp:nvSpPr>
      <dsp:spPr>
        <a:xfrm rot="5400000">
          <a:off x="1951506" y="1679139"/>
          <a:ext cx="1280213" cy="132643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400" b="1" kern="1200" dirty="0"/>
            <a:t>Полная</a:t>
          </a:r>
          <a:endParaRPr lang="ru-KZ" sz="1400" kern="1200" dirty="0"/>
        </a:p>
      </dsp:txBody>
      <dsp:txXfrm rot="-5400000">
        <a:off x="2149470" y="1915616"/>
        <a:ext cx="884286" cy="853475"/>
      </dsp:txXfrm>
    </dsp:sp>
    <dsp:sp modelId="{0F99E69A-2DC2-40B9-B07D-3FA20438329A}">
      <dsp:nvSpPr>
        <dsp:cNvPr id="0" name=""/>
        <dsp:cNvSpPr/>
      </dsp:nvSpPr>
      <dsp:spPr>
        <a:xfrm>
          <a:off x="3182303" y="1958290"/>
          <a:ext cx="1428718" cy="768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3E9868-A56A-4FCF-8BE5-28776D194EEB}">
      <dsp:nvSpPr>
        <dsp:cNvPr id="0" name=""/>
        <dsp:cNvSpPr/>
      </dsp:nvSpPr>
      <dsp:spPr>
        <a:xfrm rot="5400000">
          <a:off x="748617" y="1785461"/>
          <a:ext cx="1280213" cy="111378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1400" kern="1200"/>
        </a:p>
      </dsp:txBody>
      <dsp:txXfrm rot="-5400000">
        <a:off x="1005395" y="1901748"/>
        <a:ext cx="766656" cy="881213"/>
      </dsp:txXfrm>
    </dsp:sp>
    <dsp:sp modelId="{E58C15E7-A1E0-4C5A-A014-7484FB5D643C}">
      <dsp:nvSpPr>
        <dsp:cNvPr id="0" name=""/>
        <dsp:cNvSpPr/>
      </dsp:nvSpPr>
      <dsp:spPr>
        <a:xfrm rot="5400000">
          <a:off x="1140982" y="2551481"/>
          <a:ext cx="1280213" cy="175503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400" b="1" kern="1200" dirty="0"/>
            <a:t>Частичная</a:t>
          </a:r>
          <a:endParaRPr lang="ru-KZ" sz="1400" kern="1200" dirty="0"/>
        </a:p>
      </dsp:txBody>
      <dsp:txXfrm rot="-5400000">
        <a:off x="1196076" y="3002262"/>
        <a:ext cx="1170025" cy="853475"/>
      </dsp:txXfrm>
    </dsp:sp>
    <dsp:sp modelId="{2902331F-8AAD-42FC-829E-D13034DA2751}">
      <dsp:nvSpPr>
        <dsp:cNvPr id="0" name=""/>
        <dsp:cNvSpPr/>
      </dsp:nvSpPr>
      <dsp:spPr>
        <a:xfrm>
          <a:off x="2252" y="3044935"/>
          <a:ext cx="1382630" cy="768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35F03-841A-46D7-8332-9A64E957FE26}">
      <dsp:nvSpPr>
        <dsp:cNvPr id="0" name=""/>
        <dsp:cNvSpPr/>
      </dsp:nvSpPr>
      <dsp:spPr>
        <a:xfrm rot="5400000">
          <a:off x="2550646" y="2872106"/>
          <a:ext cx="1280213" cy="111378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1400" kern="1200"/>
        </a:p>
      </dsp:txBody>
      <dsp:txXfrm rot="-5400000">
        <a:off x="2807424" y="2988393"/>
        <a:ext cx="766656" cy="881213"/>
      </dsp:txXfrm>
    </dsp:sp>
    <dsp:sp modelId="{9BB5986F-BB58-4C65-8B7E-11B014EED15C}">
      <dsp:nvSpPr>
        <dsp:cNvPr id="0" name=""/>
        <dsp:cNvSpPr/>
      </dsp:nvSpPr>
      <dsp:spPr>
        <a:xfrm rot="5400000">
          <a:off x="2223626" y="3406114"/>
          <a:ext cx="1280213" cy="221906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400" b="1" kern="1200" dirty="0"/>
            <a:t>Транзитивная</a:t>
          </a:r>
          <a:endParaRPr lang="ru-KZ" sz="1400" kern="1200" dirty="0"/>
        </a:p>
      </dsp:txBody>
      <dsp:txXfrm rot="-5400000">
        <a:off x="2124046" y="4088907"/>
        <a:ext cx="1479374" cy="853475"/>
      </dsp:txXfrm>
    </dsp:sp>
    <dsp:sp modelId="{88AA500B-7B28-4842-BE28-79C4AD8EE485}">
      <dsp:nvSpPr>
        <dsp:cNvPr id="0" name=""/>
        <dsp:cNvSpPr/>
      </dsp:nvSpPr>
      <dsp:spPr>
        <a:xfrm>
          <a:off x="3182303" y="4131581"/>
          <a:ext cx="1428718" cy="768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D6BDA5-3752-4D67-AF75-4662B33BE426}">
      <dsp:nvSpPr>
        <dsp:cNvPr id="0" name=""/>
        <dsp:cNvSpPr/>
      </dsp:nvSpPr>
      <dsp:spPr>
        <a:xfrm rot="5400000">
          <a:off x="748617" y="3958752"/>
          <a:ext cx="1280213" cy="111378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1400" kern="1200"/>
        </a:p>
      </dsp:txBody>
      <dsp:txXfrm rot="-5400000">
        <a:off x="1005395" y="4075039"/>
        <a:ext cx="766656" cy="8812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555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268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4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27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C341663-7159-49AD-AAF3-4B3C490D8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0F2EB12-394C-40E4-9186-CBD6635B5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77552" y="0"/>
            <a:ext cx="751444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53F9468C-8821-4670-9C7C-78E7D75861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1023" y="167463"/>
            <a:ext cx="6408058" cy="158089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78806-0532-B92A-4326-73941B4232E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0" y="0"/>
            <a:ext cx="4613275" cy="685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83D2425-8E71-4C9D-8737-018CE4452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21655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EB24183-BE19-B810-4EF4-D9959CAD150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40405" y="1959427"/>
            <a:ext cx="6408665" cy="4161653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00000"/>
              </a:lnSpc>
              <a:spcAft>
                <a:spcPts val="600"/>
              </a:spcAft>
              <a:defRPr sz="1800"/>
            </a:lvl2pPr>
            <a:lvl3pPr>
              <a:lnSpc>
                <a:spcPct val="100000"/>
              </a:lnSpc>
              <a:spcAft>
                <a:spcPts val="600"/>
              </a:spcAft>
              <a:defRPr sz="1800"/>
            </a:lvl3pPr>
            <a:lvl4pPr>
              <a:lnSpc>
                <a:spcPct val="100000"/>
              </a:lnSpc>
              <a:spcAft>
                <a:spcPts val="600"/>
              </a:spcAft>
              <a:defRPr sz="1800"/>
            </a:lvl4pPr>
            <a:lvl5pPr>
              <a:lnSpc>
                <a:spcPct val="100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15B6AB-EFBA-3087-EC3D-8DA945B7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405" y="6309360"/>
            <a:ext cx="3982428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pPr algn="l"/>
            <a:r>
              <a:rPr lang="en-US" dirty="0"/>
              <a:t>Presentation Title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A3371A6-1409-7906-744F-59D906DF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38415" y="6309360"/>
            <a:ext cx="1215204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546652F-6212-09E9-1A75-28F7C8EE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18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8" y="1034477"/>
            <a:ext cx="9380431" cy="2614551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4ADB5-E70F-B672-CBEB-D8194AEA79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6177" y="3649028"/>
            <a:ext cx="9380431" cy="2164715"/>
          </a:xfrm>
        </p:spPr>
        <p:txBody>
          <a:bodyPr anchor="t"/>
          <a:lstStyle>
            <a:lvl1pPr marL="0" indent="0">
              <a:lnSpc>
                <a:spcPct val="125000"/>
              </a:lnSpc>
              <a:buNone/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2400" b="0" kern="1200" spc="15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35738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778233C-CCEC-FC64-A709-616569B37D23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502269"/>
            <a:ext cx="4753581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7FEFA15-354D-6389-9102-922A664A73A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966630" y="502269"/>
            <a:ext cx="4753581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7804587-2E59-4D83-B86E-83ADAE4FDC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306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682" r:id="rId19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Понятие функциональной зависимости и процесс выделения первичного ключа из потенциального ключа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1421898"/>
          </a:xfrm>
        </p:spPr>
        <p:txBody>
          <a:bodyPr>
            <a:normAutofit/>
          </a:bodyPr>
          <a:lstStyle/>
          <a:p>
            <a:r>
              <a:rPr lang="ru-KZ" dirty="0"/>
              <a:t>Функциональная зависимость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59229" y="2916772"/>
            <a:ext cx="7050989" cy="285263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KZ" dirty="0"/>
              <a:t>Функциональная зависимость (ФЗ) — одно из центральных понятий реляционной модели данных, введённое </a:t>
            </a:r>
            <a:r>
              <a:rPr lang="ru-KZ" dirty="0">
                <a:solidFill>
                  <a:srgbClr val="FF0000"/>
                </a:solidFill>
              </a:rPr>
              <a:t>К. Дж</a:t>
            </a:r>
            <a:r>
              <a:rPr lang="ru-KZ" dirty="0"/>
              <a:t>. </a:t>
            </a:r>
            <a:r>
              <a:rPr lang="ru-KZ" dirty="0" err="1">
                <a:solidFill>
                  <a:srgbClr val="FF0000"/>
                </a:solidFill>
              </a:rPr>
              <a:t>Дейтом</a:t>
            </a:r>
            <a:r>
              <a:rPr lang="ru-KZ" dirty="0"/>
              <a:t> и другими исследователями в области баз данных. Она описывает отношения между атрибутами в таблице (отношении), определяя, как значения одного набора атрибутов однозначно определяют значения других атрибутов.</a:t>
            </a: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/>
          </a:bodyPr>
          <a:lstStyle/>
          <a:p>
            <a:r>
              <a:rPr lang="ru-KZ" dirty="0"/>
              <a:t>Атрибут (или группа атрибутов) </a:t>
            </a:r>
            <a:r>
              <a:rPr lang="ru-KZ" b="1" dirty="0"/>
              <a:t>X</a:t>
            </a:r>
            <a:r>
              <a:rPr lang="ru-KZ" dirty="0"/>
              <a:t> функционально определяет атрибут (или группу атрибутов) </a:t>
            </a:r>
            <a:r>
              <a:rPr lang="ru-KZ" b="1" dirty="0"/>
              <a:t>Y</a:t>
            </a:r>
            <a:r>
              <a:rPr lang="ru-KZ" dirty="0"/>
              <a:t>, если в любой паре кортежей отношения, имеющих одинаковые значения X, также одинаковы значения Y.</a:t>
            </a:r>
          </a:p>
          <a:p>
            <a:r>
              <a:rPr lang="ru-KZ" dirty="0"/>
              <a:t>Обозначается как:</a:t>
            </a:r>
          </a:p>
          <a:p>
            <a:r>
              <a:rPr lang="ru-KZ" b="1" dirty="0"/>
              <a:t>X → 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1BF1AC-C624-2AD2-DA0F-335AB7BA2CA8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>
            <a:normAutofit fontScale="92500"/>
          </a:bodyPr>
          <a:lstStyle/>
          <a:p>
            <a:r>
              <a:rPr lang="ru-KZ" dirty="0"/>
              <a:t>Пример:</a:t>
            </a:r>
            <a:br>
              <a:rPr lang="ru-KZ" dirty="0"/>
            </a:br>
            <a:r>
              <a:rPr lang="ru-KZ" dirty="0"/>
              <a:t>В таблице Студенты:</a:t>
            </a:r>
          </a:p>
          <a:p>
            <a:r>
              <a:rPr lang="ru-KZ" b="1" dirty="0"/>
              <a:t>{</a:t>
            </a:r>
            <a:r>
              <a:rPr lang="ru-KZ" b="1" dirty="0" err="1"/>
              <a:t>Номер_студенческого</a:t>
            </a:r>
            <a:r>
              <a:rPr lang="ru-KZ" b="1" dirty="0"/>
              <a:t>} → {ФИО, </a:t>
            </a:r>
            <a:r>
              <a:rPr lang="ru-KZ" b="1" dirty="0" err="1"/>
              <a:t>Дата_рождения</a:t>
            </a:r>
            <a:r>
              <a:rPr lang="ru-KZ" b="1" dirty="0"/>
              <a:t>}</a:t>
            </a:r>
          </a:p>
          <a:p>
            <a:r>
              <a:rPr lang="ru-KZ" dirty="0"/>
              <a:t>Один и тот же номер студенческого билета может быть только у одного студента, то есть по нему можно однозначно определить ФИО и дату рождения.</a:t>
            </a:r>
          </a:p>
        </p:txBody>
      </p:sp>
    </p:spTree>
    <p:extLst>
      <p:ext uri="{BB962C8B-B14F-4D97-AF65-F5344CB8AC3E}">
        <p14:creationId xmlns:p14="http://schemas.microsoft.com/office/powerpoint/2010/main" val="123070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B65A9-1ACB-EE49-7672-A927F8F3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514" y="167463"/>
            <a:ext cx="7238999" cy="1580890"/>
          </a:xfrm>
        </p:spPr>
        <p:txBody>
          <a:bodyPr/>
          <a:lstStyle/>
          <a:p>
            <a:r>
              <a:rPr lang="ru-KZ" dirty="0"/>
              <a:t>Виды функциональных зависимостей: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AABBD-8A7F-A90C-3E5F-9B47E6255AA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800601" y="1959427"/>
            <a:ext cx="7238998" cy="4898573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KZ" b="1" dirty="0">
                <a:solidFill>
                  <a:schemeClr val="tx1"/>
                </a:solidFill>
              </a:rPr>
              <a:t>Полная</a:t>
            </a:r>
            <a:r>
              <a:rPr lang="ru-KZ" dirty="0">
                <a:solidFill>
                  <a:schemeClr val="tx1"/>
                </a:solidFill>
              </a:rPr>
              <a:t> функциональная зависимость</a:t>
            </a:r>
            <a:br>
              <a:rPr lang="ru-KZ" dirty="0">
                <a:solidFill>
                  <a:schemeClr val="tx1"/>
                </a:solidFill>
              </a:rPr>
            </a:br>
            <a:r>
              <a:rPr lang="ru-KZ" dirty="0">
                <a:solidFill>
                  <a:schemeClr val="tx1"/>
                </a:solidFill>
              </a:rPr>
              <a:t>X → Y — полная, если при удалении любого атрибута из X зависимость нарушается.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KZ" b="1" dirty="0">
                <a:solidFill>
                  <a:schemeClr val="tx1"/>
                </a:solidFill>
              </a:rPr>
              <a:t>Частичная</a:t>
            </a:r>
            <a:r>
              <a:rPr lang="ru-KZ" dirty="0">
                <a:solidFill>
                  <a:schemeClr val="tx1"/>
                </a:solidFill>
              </a:rPr>
              <a:t> зависимость</a:t>
            </a:r>
            <a:br>
              <a:rPr lang="ru-KZ" dirty="0">
                <a:solidFill>
                  <a:schemeClr val="tx1"/>
                </a:solidFill>
              </a:rPr>
            </a:br>
            <a:r>
              <a:rPr lang="ru-KZ" dirty="0" err="1">
                <a:solidFill>
                  <a:schemeClr val="tx1"/>
                </a:solidFill>
              </a:rPr>
              <a:t>Зависимость</a:t>
            </a:r>
            <a:r>
              <a:rPr lang="ru-KZ" dirty="0">
                <a:solidFill>
                  <a:schemeClr val="tx1"/>
                </a:solidFill>
              </a:rPr>
              <a:t> Y от X является частичной, если она зависит от части составного ключа.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KZ" b="1" dirty="0">
                <a:solidFill>
                  <a:schemeClr val="tx1"/>
                </a:solidFill>
              </a:rPr>
              <a:t>Транзитивная </a:t>
            </a:r>
            <a:r>
              <a:rPr lang="ru-KZ" dirty="0">
                <a:solidFill>
                  <a:schemeClr val="tx1"/>
                </a:solidFill>
              </a:rPr>
              <a:t>зависимость</a:t>
            </a:r>
            <a:br>
              <a:rPr lang="ru-KZ" dirty="0">
                <a:solidFill>
                  <a:schemeClr val="tx1"/>
                </a:solidFill>
              </a:rPr>
            </a:br>
            <a:r>
              <a:rPr lang="ru-KZ" dirty="0">
                <a:solidFill>
                  <a:schemeClr val="tx1"/>
                </a:solidFill>
              </a:rPr>
              <a:t>Если X → Y и Y → Z, то X → Z — транзитивная зависимость.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D6355C31-F7CE-D335-7EE8-05BC4F15C104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110937296"/>
              </p:ext>
            </p:extLst>
          </p:nvPr>
        </p:nvGraphicFramePr>
        <p:xfrm>
          <a:off x="0" y="0"/>
          <a:ext cx="461327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0108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b">
            <a:normAutofit/>
          </a:bodyPr>
          <a:lstStyle/>
          <a:p>
            <a:r>
              <a:rPr lang="ru-KZ" sz="3600" dirty="0"/>
              <a:t>Потенциальный ключ и первичный ключ</a:t>
            </a:r>
          </a:p>
        </p:txBody>
      </p:sp>
    </p:spTree>
    <p:extLst>
      <p:ext uri="{BB962C8B-B14F-4D97-AF65-F5344CB8AC3E}">
        <p14:creationId xmlns:p14="http://schemas.microsoft.com/office/powerpoint/2010/main" val="3111549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ED38E-CEE0-7688-6C98-CBA190ECB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Потенциальный ключ (</a:t>
            </a:r>
            <a:r>
              <a:rPr lang="ru-KZ" dirty="0" err="1"/>
              <a:t>candidate</a:t>
            </a:r>
            <a:r>
              <a:rPr lang="ru-KZ" dirty="0"/>
              <a:t> </a:t>
            </a:r>
            <a:r>
              <a:rPr lang="ru-KZ" dirty="0" err="1"/>
              <a:t>key</a:t>
            </a:r>
            <a:r>
              <a:rPr lang="ru-KZ" dirty="0"/>
              <a:t>):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B78FB5-8783-1261-7623-FD525942666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41818" y="2253343"/>
            <a:ext cx="5302836" cy="371855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KZ" dirty="0">
                <a:solidFill>
                  <a:schemeClr val="tx1"/>
                </a:solidFill>
              </a:rPr>
              <a:t>Это минимальный набор атрибутов, который однозначно идентифицирует каждую строку в таблице. Один и тот же набор значений не может повторяться ни в одной другой строке таблицы.</a:t>
            </a:r>
          </a:p>
          <a:p>
            <a:pPr algn="just"/>
            <a:r>
              <a:rPr lang="ru-KZ" dirty="0">
                <a:solidFill>
                  <a:schemeClr val="tx1"/>
                </a:solidFill>
              </a:rPr>
              <a:t>Возможно несколько потенциальных ключей в одной таблице.</a:t>
            </a:r>
          </a:p>
          <a:p>
            <a:pPr algn="just"/>
            <a:r>
              <a:rPr lang="ru-KZ" dirty="0">
                <a:solidFill>
                  <a:schemeClr val="tx1"/>
                </a:solidFill>
              </a:rPr>
              <a:t>Примеры потенциальных ключей для таблицы Студенты:</a:t>
            </a:r>
          </a:p>
          <a:p>
            <a:pPr lvl="0" algn="just"/>
            <a:r>
              <a:rPr lang="ru-KZ" dirty="0">
                <a:solidFill>
                  <a:schemeClr val="tx1"/>
                </a:solidFill>
              </a:rPr>
              <a:t>{</a:t>
            </a:r>
            <a:r>
              <a:rPr lang="ru-KZ" dirty="0" err="1">
                <a:solidFill>
                  <a:schemeClr val="tx1"/>
                </a:solidFill>
              </a:rPr>
              <a:t>Номер_студенческого</a:t>
            </a:r>
            <a:r>
              <a:rPr lang="ru-KZ" dirty="0">
                <a:solidFill>
                  <a:schemeClr val="tx1"/>
                </a:solidFill>
              </a:rPr>
              <a:t>}</a:t>
            </a:r>
          </a:p>
          <a:p>
            <a:pPr lvl="0" algn="just"/>
            <a:r>
              <a:rPr lang="ru-KZ" dirty="0">
                <a:solidFill>
                  <a:schemeClr val="tx1"/>
                </a:solidFill>
              </a:rPr>
              <a:t>{ИИН}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D329E72-EA96-F04C-F1DD-03150039B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5229" y="2414383"/>
            <a:ext cx="5302837" cy="333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83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2769-08DE-E62F-163A-27A5442A9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486" y="250924"/>
            <a:ext cx="8066314" cy="1626225"/>
          </a:xfrm>
        </p:spPr>
        <p:txBody>
          <a:bodyPr/>
          <a:lstStyle/>
          <a:p>
            <a:r>
              <a:rPr lang="ru-KZ" dirty="0"/>
              <a:t>Первичный ключ (</a:t>
            </a:r>
            <a:r>
              <a:rPr lang="ru-KZ" dirty="0" err="1"/>
              <a:t>primary</a:t>
            </a:r>
            <a:r>
              <a:rPr lang="ru-KZ" dirty="0"/>
              <a:t> </a:t>
            </a:r>
            <a:r>
              <a:rPr lang="ru-KZ" dirty="0" err="1"/>
              <a:t>key</a:t>
            </a:r>
            <a:r>
              <a:rPr lang="ru-KZ" dirty="0"/>
              <a:t>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08715" y="2024743"/>
            <a:ext cx="7140362" cy="3776672"/>
          </a:xfrm>
        </p:spPr>
        <p:txBody>
          <a:bodyPr>
            <a:normAutofit/>
          </a:bodyPr>
          <a:lstStyle/>
          <a:p>
            <a:r>
              <a:rPr lang="ru-KZ" dirty="0">
                <a:solidFill>
                  <a:schemeClr val="tx1"/>
                </a:solidFill>
              </a:rPr>
              <a:t>Это один из потенциальных ключей, выбранный разработчиком базы данных как основной идентификатор строки. Он: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KZ" i="1" dirty="0">
                <a:solidFill>
                  <a:schemeClr val="tx1"/>
                </a:solidFill>
              </a:rPr>
              <a:t>Не допускает NULL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KZ" i="1" dirty="0">
                <a:solidFill>
                  <a:schemeClr val="tx1"/>
                </a:solidFill>
              </a:rPr>
              <a:t>Обеспечивает уникальность каждой строки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KZ" i="1" dirty="0">
                <a:solidFill>
                  <a:schemeClr val="tx1"/>
                </a:solidFill>
              </a:rPr>
              <a:t>Остальные потенциальные ключи становятся альтернативными ключами (</a:t>
            </a:r>
            <a:r>
              <a:rPr lang="ru-KZ" i="1" dirty="0" err="1">
                <a:solidFill>
                  <a:schemeClr val="tx1"/>
                </a:solidFill>
              </a:rPr>
              <a:t>alternate</a:t>
            </a:r>
            <a:r>
              <a:rPr lang="ru-KZ" i="1" dirty="0">
                <a:solidFill>
                  <a:schemeClr val="tx1"/>
                </a:solidFill>
              </a:rPr>
              <a:t> </a:t>
            </a:r>
            <a:r>
              <a:rPr lang="ru-KZ" i="1" dirty="0" err="1">
                <a:solidFill>
                  <a:schemeClr val="tx1"/>
                </a:solidFill>
              </a:rPr>
              <a:t>keys</a:t>
            </a:r>
            <a:r>
              <a:rPr lang="ru-KZ" i="1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22B95B-0794-3D63-58AE-14D77BE4E28F}"/>
              </a:ext>
            </a:extLst>
          </p:cNvPr>
          <p:cNvSpPr txBox="1"/>
          <p:nvPr/>
        </p:nvSpPr>
        <p:spPr>
          <a:xfrm>
            <a:off x="130631" y="1175381"/>
            <a:ext cx="354874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КЛЮЧИ в СУБД</a:t>
            </a:r>
            <a:r>
              <a:rPr lang="ru-RU" sz="2000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 — это атрибут или набор атрибутов, который помогает вам идентифицировать строку (кортеж) в отношении (таблице). Они позволяют найти связь между двумя таблицами. </a:t>
            </a:r>
            <a:endParaRPr lang="en-US" sz="2000" b="0" i="0" dirty="0">
              <a:solidFill>
                <a:srgbClr val="222222"/>
              </a:solidFill>
              <a:effectLst/>
              <a:latin typeface="Source Sans Pro" panose="020B0503030403020204" pitchFamily="34" charset="0"/>
            </a:endParaRPr>
          </a:p>
          <a:p>
            <a:pPr algn="just"/>
            <a:r>
              <a:rPr lang="ru-RU" sz="2000" b="0" i="0" dirty="0">
                <a:solidFill>
                  <a:srgbClr val="222222"/>
                </a:solidFill>
                <a:effectLst/>
                <a:latin typeface="Source Sans Pro" panose="020B0503030403020204" pitchFamily="34" charset="0"/>
              </a:rPr>
              <a:t>Ключи помогают однозначно идентифицировать строку в таблице по комбинации одного или нескольких столбцов этой таблицы. Ключ также полезен для поиска уникальной записи или строки в таблице.</a:t>
            </a: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Процесс выделения первичного ключа из потенциальных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86542" y="2209799"/>
            <a:ext cx="10733315" cy="3718557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ru-KZ" sz="1400" b="1" dirty="0">
                <a:solidFill>
                  <a:schemeClr val="tx1"/>
                </a:solidFill>
              </a:rPr>
              <a:t>Определение всех потенциальных ключей</a:t>
            </a:r>
            <a:endParaRPr lang="ru-KZ" sz="140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</a:pPr>
            <a:r>
              <a:rPr lang="ru-KZ" sz="1400" dirty="0">
                <a:solidFill>
                  <a:schemeClr val="tx1"/>
                </a:solidFill>
              </a:rPr>
              <a:t>На основе анализа функциональных зависимостей</a:t>
            </a:r>
          </a:p>
          <a:p>
            <a:pPr lvl="1">
              <a:lnSpc>
                <a:spcPct val="100000"/>
              </a:lnSpc>
            </a:pPr>
            <a:r>
              <a:rPr lang="ru-KZ" sz="1400" dirty="0">
                <a:solidFill>
                  <a:schemeClr val="tx1"/>
                </a:solidFill>
              </a:rPr>
              <a:t>С использованием алгоритмов вычисления замыканий (</a:t>
            </a:r>
            <a:r>
              <a:rPr lang="ru-KZ" sz="1400" dirty="0" err="1">
                <a:solidFill>
                  <a:schemeClr val="tx1"/>
                </a:solidFill>
              </a:rPr>
              <a:t>closure</a:t>
            </a:r>
            <a:r>
              <a:rPr lang="ru-KZ" sz="1400" dirty="0">
                <a:solidFill>
                  <a:schemeClr val="tx1"/>
                </a:solidFill>
              </a:rPr>
              <a:t>)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ru-KZ" sz="1400" b="1" dirty="0">
                <a:solidFill>
                  <a:schemeClr val="tx1"/>
                </a:solidFill>
              </a:rPr>
              <a:t>Оценка удобства и стабильности</a:t>
            </a:r>
            <a:endParaRPr lang="ru-KZ" sz="140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</a:pPr>
            <a:r>
              <a:rPr lang="ru-KZ" sz="1400" dirty="0">
                <a:solidFill>
                  <a:schemeClr val="tx1"/>
                </a:solidFill>
              </a:rPr>
              <a:t>Предпочтение отдается тем ключам, которые:</a:t>
            </a:r>
          </a:p>
          <a:p>
            <a:pPr lvl="2">
              <a:lnSpc>
                <a:spcPct val="100000"/>
              </a:lnSpc>
            </a:pPr>
            <a:r>
              <a:rPr lang="ru-KZ" sz="1400" dirty="0">
                <a:solidFill>
                  <a:schemeClr val="tx1"/>
                </a:solidFill>
              </a:rPr>
              <a:t>Не изменяются со временем</a:t>
            </a:r>
          </a:p>
          <a:p>
            <a:pPr lvl="2">
              <a:lnSpc>
                <a:spcPct val="100000"/>
              </a:lnSpc>
            </a:pPr>
            <a:r>
              <a:rPr lang="ru-KZ" sz="1400" dirty="0">
                <a:solidFill>
                  <a:schemeClr val="tx1"/>
                </a:solidFill>
              </a:rPr>
              <a:t>Содержат минимальное количество атрибутов</a:t>
            </a:r>
          </a:p>
          <a:p>
            <a:pPr lvl="2">
              <a:lnSpc>
                <a:spcPct val="100000"/>
              </a:lnSpc>
            </a:pPr>
            <a:r>
              <a:rPr lang="ru-KZ" sz="1400" dirty="0">
                <a:solidFill>
                  <a:schemeClr val="tx1"/>
                </a:solidFill>
              </a:rPr>
              <a:t>Понятны пользователю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ru-KZ" sz="1400" b="1" dirty="0">
                <a:solidFill>
                  <a:schemeClr val="tx1"/>
                </a:solidFill>
              </a:rPr>
              <a:t>Выбор первичного ключа</a:t>
            </a:r>
            <a:endParaRPr lang="ru-KZ" sz="140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</a:pPr>
            <a:r>
              <a:rPr lang="ru-KZ" sz="1400" dirty="0">
                <a:solidFill>
                  <a:schemeClr val="tx1"/>
                </a:solidFill>
              </a:rPr>
              <a:t>Один из потенциальных ключей назначается первичным (</a:t>
            </a:r>
            <a:r>
              <a:rPr lang="ru-KZ" sz="1400" b="1" dirty="0">
                <a:solidFill>
                  <a:schemeClr val="tx1"/>
                </a:solidFill>
              </a:rPr>
              <a:t>PRIMARY KEY</a:t>
            </a:r>
            <a:r>
              <a:rPr lang="ru-KZ" sz="1400" dirty="0">
                <a:solidFill>
                  <a:schemeClr val="tx1"/>
                </a:solidFill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ru-KZ" sz="1400" dirty="0">
                <a:solidFill>
                  <a:schemeClr val="tx1"/>
                </a:solidFill>
              </a:rPr>
              <a:t>Остальные остаются альтернативными и могут быть использованы как UNIQUE-ограничения</a:t>
            </a:r>
          </a:p>
          <a:p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637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35372" y="462243"/>
            <a:ext cx="3689771" cy="3866324"/>
          </a:xfrm>
        </p:spPr>
        <p:txBody>
          <a:bodyPr>
            <a:normAutofit fontScale="92500" lnSpcReduction="20000"/>
          </a:bodyPr>
          <a:lstStyle/>
          <a:p>
            <a:r>
              <a:rPr lang="ru-KZ" i="1" dirty="0"/>
              <a:t>Анализ:</a:t>
            </a:r>
          </a:p>
          <a:p>
            <a:pPr lvl="0"/>
            <a:r>
              <a:rPr lang="ru-KZ" dirty="0"/>
              <a:t>ISBN → Название, Автор, Год — ФЗ</a:t>
            </a:r>
          </a:p>
          <a:p>
            <a:pPr lvl="0"/>
            <a:r>
              <a:rPr lang="ru-KZ" i="1" dirty="0"/>
              <a:t>Потенциальные ключи: </a:t>
            </a:r>
            <a:r>
              <a:rPr lang="ru-KZ" dirty="0"/>
              <a:t>{ISBN}, возможно также {Название, Автор}, если они уникальны</a:t>
            </a:r>
          </a:p>
          <a:p>
            <a:pPr lvl="0"/>
            <a:r>
              <a:rPr lang="ru-KZ" i="1" dirty="0"/>
              <a:t>Выбор: </a:t>
            </a:r>
            <a:r>
              <a:rPr lang="ru-KZ" dirty="0"/>
              <a:t>ISBN — стабильный, короткий, уникальный — </a:t>
            </a:r>
            <a:r>
              <a:rPr lang="ru-KZ" b="1" dirty="0"/>
              <a:t>первичный ключ</a:t>
            </a:r>
            <a:endParaRPr lang="ru-KZ" dirty="0"/>
          </a:p>
          <a:p>
            <a:endParaRPr lang="en-US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68946B6-01A6-D894-8CA5-E84BEA5E0DCE}"/>
              </a:ext>
            </a:extLst>
          </p:cNvPr>
          <p:cNvGraphicFramePr>
            <a:graphicFrameLocks noGrp="1"/>
          </p:cNvGraphicFramePr>
          <p:nvPr>
            <p:ph type="tbl" sz="quarter" idx="15"/>
            <p:extLst>
              <p:ext uri="{D42A27DB-BD31-4B8C-83A1-F6EECF244321}">
                <p14:modId xmlns:p14="http://schemas.microsoft.com/office/powerpoint/2010/main" val="896210301"/>
              </p:ext>
            </p:extLst>
          </p:nvPr>
        </p:nvGraphicFramePr>
        <p:xfrm>
          <a:off x="5584371" y="1158649"/>
          <a:ext cx="6052460" cy="7416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513115">
                  <a:extLst>
                    <a:ext uri="{9D8B030D-6E8A-4147-A177-3AD203B41FA5}">
                      <a16:colId xmlns:a16="http://schemas.microsoft.com/office/drawing/2014/main" val="2575604840"/>
                    </a:ext>
                  </a:extLst>
                </a:gridCol>
                <a:gridCol w="1513115">
                  <a:extLst>
                    <a:ext uri="{9D8B030D-6E8A-4147-A177-3AD203B41FA5}">
                      <a16:colId xmlns:a16="http://schemas.microsoft.com/office/drawing/2014/main" val="3061370531"/>
                    </a:ext>
                  </a:extLst>
                </a:gridCol>
                <a:gridCol w="1513115">
                  <a:extLst>
                    <a:ext uri="{9D8B030D-6E8A-4147-A177-3AD203B41FA5}">
                      <a16:colId xmlns:a16="http://schemas.microsoft.com/office/drawing/2014/main" val="1005054150"/>
                    </a:ext>
                  </a:extLst>
                </a:gridCol>
                <a:gridCol w="1513115">
                  <a:extLst>
                    <a:ext uri="{9D8B030D-6E8A-4147-A177-3AD203B41FA5}">
                      <a16:colId xmlns:a16="http://schemas.microsoft.com/office/drawing/2014/main" val="8793782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ISBN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56625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978-5-17...</a:t>
                      </a:r>
                      <a:endParaRPr lang="ru-KZ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"БД для всех"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Иванов И.И.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KZ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5062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829</TotalTime>
  <Words>509</Words>
  <Application>Microsoft Office PowerPoint</Application>
  <PresentationFormat>Широкоэкранный</PresentationFormat>
  <Paragraphs>63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Meiryo</vt:lpstr>
      <vt:lpstr>Aptos</vt:lpstr>
      <vt:lpstr>Calibri</vt:lpstr>
      <vt:lpstr>Corbel</vt:lpstr>
      <vt:lpstr>Source Sans Pro</vt:lpstr>
      <vt:lpstr>Times New Roman</vt:lpstr>
      <vt:lpstr>Wingdings</vt:lpstr>
      <vt:lpstr>ShojiVTI</vt:lpstr>
      <vt:lpstr>Понятие функциональной зависимости и процесс выделения первичного ключа из потенциального ключа</vt:lpstr>
      <vt:lpstr>Функциональная зависимость</vt:lpstr>
      <vt:lpstr>Презентация PowerPoint</vt:lpstr>
      <vt:lpstr>Виды функциональных зависимостей:</vt:lpstr>
      <vt:lpstr>Потенциальный ключ и первичный ключ</vt:lpstr>
      <vt:lpstr>Потенциальный ключ (candidate key): </vt:lpstr>
      <vt:lpstr>Первичный ключ (primary key):</vt:lpstr>
      <vt:lpstr>Процесс выделения первичного ключа из потенциальных</vt:lpstr>
      <vt:lpstr>Пример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2</cp:revision>
  <dcterms:created xsi:type="dcterms:W3CDTF">2025-06-29T15:56:56Z</dcterms:created>
  <dcterms:modified xsi:type="dcterms:W3CDTF">2025-10-29T13:57:02Z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